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71A1-31EE-761F-7C20-951066D15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FB6DF-4649-FE2D-4725-1EA09E29E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F9A45-3F8F-4C79-6F1B-B59BD9EEC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4041-4D3B-4780-A170-B7416BBF6C46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E8438-E243-E899-5744-6F2769B9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AF0F3-6DE2-27AA-BE78-C82BF76B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67D4F-AB9B-4E37-9A41-B4E90B65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06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B11D-4EC6-C445-ADEA-809BADB0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48DEA-ABD5-BEAA-6A21-C302D0704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60B02-F97C-1A88-A9C8-63E5C472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4041-4D3B-4780-A170-B7416BBF6C46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89585-7651-3469-0E47-91118C962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DB045-BFC0-8E59-1D97-EA07F512C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67D4F-AB9B-4E37-9A41-B4E90B65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41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61743C-975F-3DFB-E9B4-61E203E40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FE29F4-2529-86F9-6C48-32FE2939D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C8627-ADDC-51EF-98B8-73C6DF6CB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4041-4D3B-4780-A170-B7416BBF6C46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1BE6A-EC22-A69D-82F9-BF2DD547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51D87-78F7-9C73-C2E7-5E836BC83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67D4F-AB9B-4E37-9A41-B4E90B65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01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8772E-6DDC-D080-705F-5A446C1E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44064-9A93-8FC5-7FF6-E6AC89E9C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3ADA4-5C4B-EACE-01AF-AD7EE6F19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4041-4D3B-4780-A170-B7416BBF6C46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07BA0-7EEF-9FDC-B185-41D562C0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4BCB9-C256-3F29-DD0F-5C21369BE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67D4F-AB9B-4E37-9A41-B4E90B65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9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18BBC-7FA4-BD88-9146-6E6345516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44E27-0AEA-4017-CB96-24510D4B2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07982-B897-4440-B349-6DC39674A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4041-4D3B-4780-A170-B7416BBF6C46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5F37E-F08C-3978-B0F8-AD51612FB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4DE18-EF05-785A-A9CE-9A56FA7EB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67D4F-AB9B-4E37-9A41-B4E90B65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28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2502A-D197-73CF-1B55-18A46B62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B7ACA-8250-4F52-0706-E1D5ABCA5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7F62C-6431-50D1-E0FB-3797CACBD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20128F-EC38-4E7C-0EFD-858706FB3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4041-4D3B-4780-A170-B7416BBF6C46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B8688-A8C4-A960-CD47-1AEFE35D4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7D7770-3BDB-5BD8-3FA9-06E246ED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67D4F-AB9B-4E37-9A41-B4E90B65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64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B0E83-462D-AAE6-67D4-8F70A03CD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B5069-2EA0-5A3C-DB28-EE6F70EC4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791B1-DCDD-A845-BC6B-B0308C1F9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9ED699-7C0B-EF63-3F19-9DE78DE06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9B3698-3BE3-77A3-7119-73F249F29A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A8C1AA-5541-82B0-01CF-8B03F7D3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4041-4D3B-4780-A170-B7416BBF6C46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215774-3C24-D1F5-6D3B-B36A5A0D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E6F321-C346-1140-1ED8-083EAD85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67D4F-AB9B-4E37-9A41-B4E90B65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5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0F86-445C-0645-5595-35C0E7BCC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A98F19-06A4-F74B-7F17-CBEADCED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4041-4D3B-4780-A170-B7416BBF6C46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E3AC1-E874-3B6F-F8FF-DDA05B79B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9788A-A8B0-C808-F367-4BF617A3D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67D4F-AB9B-4E37-9A41-B4E90B65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3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F3777D-54C2-76B2-43E4-C36DD7C2E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4041-4D3B-4780-A170-B7416BBF6C46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04B9AD-5660-48E7-4682-85BE4937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50699-3962-E077-465F-846F37D8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67D4F-AB9B-4E37-9A41-B4E90B65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7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0BBF-9907-9742-761B-2A683C71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07D8A-8CFC-6FC5-51DB-D1C2ECD5F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497CF-7A61-B2C5-8069-CA3C14CED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A3BB6-D8B8-BBAC-3F34-08C4C9708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4041-4D3B-4780-A170-B7416BBF6C46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4AB26-60B7-193F-EE47-054468BA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5A90E-FBD0-7845-23C4-1B160B787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67D4F-AB9B-4E37-9A41-B4E90B65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6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6D3ED-1CD1-7634-2F5B-65B40CA6F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6DCC4B-604A-A550-D071-3FC5664105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1D99B-61F6-45A7-CD6E-AA4CE3D44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957F59-F4BC-A18E-469D-B5C9ED4C9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4041-4D3B-4780-A170-B7416BBF6C46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1BA2E-120C-B250-8F63-2E94809EF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68BD0-B1E0-AF8E-E301-F18743CB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67D4F-AB9B-4E37-9A41-B4E90B65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71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C98068-42F9-35EB-ECF6-71847B134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77EB1-9E07-F655-A63B-110E5E911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8E087-AA5C-CAAF-B10F-9BD0E33FE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04041-4D3B-4780-A170-B7416BBF6C46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B005B-A0A0-0767-D084-BF30BE48A6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6481C-C64D-3392-B9AD-43A1B6754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67D4F-AB9B-4E37-9A41-B4E90B65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5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CIYzg8-T7hHDFP3lYIn6ISGGm2w3ZAl1/view?usp=sharing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B3BB-2D87-0DBE-92FD-784A5D72A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5274"/>
            <a:ext cx="9144000" cy="578498"/>
          </a:xfrm>
        </p:spPr>
        <p:txBody>
          <a:bodyPr>
            <a:normAutofit fontScale="90000"/>
          </a:bodyPr>
          <a:lstStyle/>
          <a:p>
            <a:r>
              <a:rPr lang="en-US" sz="3600" u="sng" dirty="0">
                <a:solidFill>
                  <a:srgbClr val="0070C0"/>
                </a:solidFill>
              </a:rPr>
              <a:t>WALMART SALES ANALYSIS PROJECT</a:t>
            </a:r>
            <a:br>
              <a:rPr lang="en-US" sz="3600" u="sng" dirty="0">
                <a:solidFill>
                  <a:srgbClr val="0070C0"/>
                </a:solidFill>
              </a:rPr>
            </a:br>
            <a:r>
              <a:rPr lang="en-US" sz="1800" b="0" i="0" u="none" strike="noStrike" baseline="0" dirty="0">
                <a:solidFill>
                  <a:srgbClr val="00B050"/>
                </a:solidFill>
                <a:latin typeface="ArialMT"/>
              </a:rPr>
              <a:t>Sales Performance Analysis of Walmart Stores Using Advanced MySQL Techniques</a:t>
            </a:r>
            <a:endParaRPr lang="en-US" sz="3600" u="sng" dirty="0">
              <a:solidFill>
                <a:srgbClr val="00B05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F5C9C3-6AB4-28F9-B23D-5B05EB0B1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095" y="1492899"/>
            <a:ext cx="10795517" cy="4273420"/>
          </a:xfrm>
        </p:spPr>
        <p:txBody>
          <a:bodyPr/>
          <a:lstStyle/>
          <a:p>
            <a:pPr algn="l"/>
            <a:r>
              <a:rPr lang="en-US" sz="1800" b="1" i="0" u="none" strike="noStrike" baseline="0" dirty="0">
                <a:latin typeface="Arial-BoldMT"/>
              </a:rPr>
              <a:t>                                                                         </a:t>
            </a:r>
            <a:r>
              <a:rPr lang="en-US" sz="1800" b="1" i="0" u="none" strike="noStrike" baseline="0" dirty="0">
                <a:solidFill>
                  <a:schemeClr val="accent6">
                    <a:lumMod val="50000"/>
                  </a:schemeClr>
                </a:solidFill>
                <a:latin typeface="Arial-BoldMT"/>
              </a:rPr>
              <a:t>Introduction: </a:t>
            </a:r>
          </a:p>
          <a:p>
            <a:pPr algn="l"/>
            <a:r>
              <a:rPr lang="en-US" sz="1400" b="0" i="0" u="none" strike="noStrike" baseline="0" dirty="0">
                <a:solidFill>
                  <a:srgbClr val="002060"/>
                </a:solidFill>
                <a:latin typeface="ArialMT"/>
              </a:rPr>
              <a:t>Walmart, a major retail chain, operates across several cities, offering a wide range of products. The dataset</a:t>
            </a:r>
          </a:p>
          <a:p>
            <a:pPr algn="l"/>
            <a:r>
              <a:rPr lang="en-US" sz="1400" b="0" i="0" u="none" strike="noStrike" baseline="0" dirty="0">
                <a:solidFill>
                  <a:srgbClr val="002060"/>
                </a:solidFill>
                <a:latin typeface="ArialMT"/>
              </a:rPr>
              <a:t>provided contains detailed transaction data, including customer demographics, product lines, sales figures, and</a:t>
            </a:r>
          </a:p>
          <a:p>
            <a:pPr algn="l"/>
            <a:r>
              <a:rPr lang="en-US" sz="1400" b="0" i="0" u="none" strike="noStrike" baseline="0" dirty="0">
                <a:solidFill>
                  <a:srgbClr val="002060"/>
                </a:solidFill>
                <a:latin typeface="ArialMT"/>
              </a:rPr>
              <a:t>payment methods. This project will use advanced SQL techniques to uncover actionable insights into sales</a:t>
            </a:r>
          </a:p>
          <a:p>
            <a:pPr algn="l"/>
            <a:r>
              <a:rPr lang="en-US" sz="1400" b="0" i="0" u="none" strike="noStrike" baseline="0" dirty="0">
                <a:solidFill>
                  <a:srgbClr val="002060"/>
                </a:solidFill>
                <a:latin typeface="ArialMT"/>
              </a:rPr>
              <a:t>performance, customer behavior, and operational efficiencies.</a:t>
            </a:r>
          </a:p>
          <a:p>
            <a:pPr algn="l"/>
            <a:endParaRPr lang="en-US" sz="1400" dirty="0">
              <a:latin typeface="ArialMT"/>
            </a:endParaRP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                                                                    Business Problem:</a:t>
            </a:r>
          </a:p>
          <a:p>
            <a:pPr algn="l"/>
            <a:r>
              <a:rPr lang="en-US" sz="1400" b="0" i="0" u="none" strike="noStrike" baseline="0" dirty="0">
                <a:solidFill>
                  <a:srgbClr val="FF0000"/>
                </a:solidFill>
                <a:latin typeface="ArialMT"/>
              </a:rPr>
              <a:t>Walmart wants to optimize its sales strategies by analyzing historical transaction data across branches,</a:t>
            </a:r>
          </a:p>
          <a:p>
            <a:pPr algn="l"/>
            <a:r>
              <a:rPr lang="en-US" sz="1400" b="0" i="0" u="none" strike="noStrike" baseline="0" dirty="0">
                <a:solidFill>
                  <a:srgbClr val="FF0000"/>
                </a:solidFill>
                <a:latin typeface="ArialMT"/>
              </a:rPr>
              <a:t>customer types, payment methods, and product lines. To achieve this, advanced MySQL queries will be</a:t>
            </a:r>
          </a:p>
          <a:p>
            <a:pPr algn="l"/>
            <a:r>
              <a:rPr lang="en-US" sz="1400" b="0" i="0" u="none" strike="noStrike" baseline="0" dirty="0">
                <a:solidFill>
                  <a:srgbClr val="FF0000"/>
                </a:solidFill>
                <a:latin typeface="ArialMT"/>
              </a:rPr>
              <a:t>employed to answer challenging business questions related to sales performance, customer segmentation, and</a:t>
            </a:r>
          </a:p>
          <a:p>
            <a:pPr algn="l"/>
            <a:r>
              <a:rPr lang="en-US" sz="1400" b="0" i="0" u="none" strike="noStrike" baseline="0" dirty="0">
                <a:solidFill>
                  <a:srgbClr val="FF0000"/>
                </a:solidFill>
                <a:latin typeface="ArialMT"/>
              </a:rPr>
              <a:t>product trends.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196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B19BA2-AD29-15CE-6ACA-42A4839F5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8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A9B93-C6B0-1BFA-49F2-63D0832C7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68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CC93AD-AB5B-C22C-9642-ECF109BD5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60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C6D572-F83E-1DAD-E5FA-9D0CA92E1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75"/>
            <a:ext cx="12192000" cy="64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58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D25766-B4B1-80E0-B140-88F6514EC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67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9101F-25A9-52E0-607C-61E4CA669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81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3D9C51-16D9-41A7-A93D-68CD060B8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75"/>
            <a:ext cx="121920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34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7DF10D-5E68-2A0D-42A0-F179EF484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93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2E4E1D-A86C-015A-8951-DF7749C31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49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275D3-73C6-D17A-ECB5-1035BE24C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25"/>
            <a:ext cx="12192000" cy="650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03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ED29B-C6A2-C2DE-211F-A0E6C790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681037"/>
            <a:ext cx="11064551" cy="6055666"/>
          </a:xfrm>
        </p:spPr>
        <p:txBody>
          <a:bodyPr>
            <a:normAutofit/>
          </a:bodyPr>
          <a:lstStyle/>
          <a:p>
            <a:br>
              <a:rPr lang="en-IN" sz="1400" dirty="0"/>
            </a:b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4EA8A-FD99-6A71-A5AB-7D0C808AB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298"/>
            <a:ext cx="10515600" cy="6055666"/>
          </a:xfrm>
        </p:spPr>
        <p:txBody>
          <a:bodyPr>
            <a:normAutofit/>
          </a:bodyPr>
          <a:lstStyle/>
          <a:p>
            <a:r>
              <a:rPr lang="en-US" dirty="0"/>
              <a:t>KEY COLUMNS OF WALMARTSALES DATASET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FBDAC-5267-EDFC-B7E4-CD2AED9DF825}"/>
              </a:ext>
            </a:extLst>
          </p:cNvPr>
          <p:cNvSpPr txBox="1"/>
          <p:nvPr/>
        </p:nvSpPr>
        <p:spPr>
          <a:xfrm>
            <a:off x="289249" y="335846"/>
            <a:ext cx="8857083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100" dirty="0"/>
          </a:p>
          <a:p>
            <a:r>
              <a:rPr lang="en-IN" sz="1100" dirty="0"/>
              <a:t>Invoice ID: Unique identifier for each transactions</a:t>
            </a:r>
          </a:p>
          <a:p>
            <a:endParaRPr lang="en-IN" sz="1100" dirty="0"/>
          </a:p>
          <a:p>
            <a:r>
              <a:rPr lang="en-IN" sz="1100" dirty="0"/>
              <a:t>. Branch:  The store branch where the transaction took place</a:t>
            </a:r>
          </a:p>
          <a:p>
            <a:endParaRPr lang="en-IN" sz="1100" dirty="0"/>
          </a:p>
          <a:p>
            <a:r>
              <a:rPr lang="en-IN" sz="1100" dirty="0"/>
              <a:t>. City: City corresponding to the branch location</a:t>
            </a:r>
          </a:p>
          <a:p>
            <a:endParaRPr lang="en-IN" sz="1100" dirty="0"/>
          </a:p>
          <a:p>
            <a:r>
              <a:rPr lang="en-IN" sz="1100" dirty="0"/>
              <a:t>. Customer type: Categorizes customers as either Member or Normal</a:t>
            </a:r>
          </a:p>
          <a:p>
            <a:endParaRPr lang="en-IN" sz="1100" dirty="0"/>
          </a:p>
          <a:p>
            <a:r>
              <a:rPr lang="en-IN" sz="1100" dirty="0"/>
              <a:t>. Gender: Customer gender</a:t>
            </a:r>
          </a:p>
          <a:p>
            <a:endParaRPr lang="en-IN" sz="1100" dirty="0"/>
          </a:p>
          <a:p>
            <a:r>
              <a:rPr lang="en-IN" sz="1100" dirty="0"/>
              <a:t>. Product line : Specifies the type of product purchased</a:t>
            </a:r>
          </a:p>
          <a:p>
            <a:endParaRPr lang="en-IN" sz="1100" dirty="0"/>
          </a:p>
          <a:p>
            <a:r>
              <a:rPr lang="en-IN" sz="1100" dirty="0"/>
              <a:t>. Unit Price: Price per unit of the purchased item</a:t>
            </a:r>
          </a:p>
          <a:p>
            <a:endParaRPr lang="en-IN" sz="1100" dirty="0"/>
          </a:p>
          <a:p>
            <a:r>
              <a:rPr lang="en-IN" sz="1100" dirty="0"/>
              <a:t>. Quantity: Number of items purchased in transaction</a:t>
            </a:r>
          </a:p>
          <a:p>
            <a:endParaRPr lang="en-IN" sz="1100" dirty="0"/>
          </a:p>
          <a:p>
            <a:r>
              <a:rPr lang="en-IN" sz="1100" dirty="0"/>
              <a:t>. Tax 5%: The 5% tax calculated on total purchase</a:t>
            </a:r>
          </a:p>
          <a:p>
            <a:endParaRPr lang="en-IN" sz="1100" dirty="0"/>
          </a:p>
          <a:p>
            <a:r>
              <a:rPr lang="en-IN" sz="1100" dirty="0"/>
              <a:t>. Total: The final amount paid, including tax</a:t>
            </a:r>
          </a:p>
          <a:p>
            <a:endParaRPr lang="en-IN" sz="1100" dirty="0"/>
          </a:p>
          <a:p>
            <a:r>
              <a:rPr lang="en-IN" sz="1100" dirty="0"/>
              <a:t>. Date: The date of Transaction</a:t>
            </a:r>
          </a:p>
          <a:p>
            <a:endParaRPr lang="en-IN" sz="1100" dirty="0"/>
          </a:p>
          <a:p>
            <a:r>
              <a:rPr lang="en-IN" sz="1100" dirty="0"/>
              <a:t>Time: The time transaction Occurred</a:t>
            </a:r>
          </a:p>
          <a:p>
            <a:endParaRPr lang="en-IN" sz="1100" dirty="0"/>
          </a:p>
          <a:p>
            <a:r>
              <a:rPr lang="en-IN" sz="1100" dirty="0"/>
              <a:t>. Payment: Payment method used</a:t>
            </a:r>
          </a:p>
          <a:p>
            <a:endParaRPr lang="en-IN" sz="1100" dirty="0"/>
          </a:p>
          <a:p>
            <a:r>
              <a:rPr lang="en-IN" sz="1100" dirty="0"/>
              <a:t>. Cogs(Cost Of Good Sold): The direct cost of producing the goods sold</a:t>
            </a:r>
          </a:p>
          <a:p>
            <a:endParaRPr lang="en-IN" sz="1100" dirty="0"/>
          </a:p>
          <a:p>
            <a:r>
              <a:rPr lang="en-IN" sz="1100" dirty="0"/>
              <a:t>. Gross Income: The Calculated profit for the transaction</a:t>
            </a:r>
          </a:p>
          <a:p>
            <a:endParaRPr lang="en-IN" sz="1100" dirty="0"/>
          </a:p>
          <a:p>
            <a:r>
              <a:rPr lang="en-IN" sz="1100" dirty="0"/>
              <a:t>. Gross Margin Percentage: The profit margin percentage</a:t>
            </a:r>
          </a:p>
          <a:p>
            <a:endParaRPr lang="en-IN" sz="1100" dirty="0"/>
          </a:p>
          <a:p>
            <a:r>
              <a:rPr lang="en-IN" sz="1100" dirty="0"/>
              <a:t>. Rating: Customer satisfaction rating</a:t>
            </a:r>
          </a:p>
          <a:p>
            <a:endParaRPr lang="en-IN" sz="1100" dirty="0"/>
          </a:p>
          <a:p>
            <a:r>
              <a:rPr lang="en-IN" sz="1100" dirty="0"/>
              <a:t>. Customer id: Unique identifier for each customer</a:t>
            </a: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699652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AD32A-3E7F-EC13-6C3E-CED4ED6C9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74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9BDC8A-6455-0A4F-FF75-B44962EDA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10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81B556-1F71-E92C-1F4A-1AEFF2C21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62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5F6638-642C-B152-614A-45711E386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3E962-26FC-BCFE-15BF-41A235869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75"/>
            <a:ext cx="12192000" cy="662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67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077266-4F1A-D768-E8DA-C1EE7639F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94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2618C-C4BD-6494-5B87-282268016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47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CBFE42-B17E-ECDE-1F7F-7AC5A2222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40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4B6A11-D36A-B76B-B2A9-DEDCA58CF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2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39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A143E-3C70-D1C2-9A54-51D16AFE5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30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D46970E-C505-13C0-485C-43150A39A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3" y="382556"/>
            <a:ext cx="11747241" cy="638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85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687ED1-E5C6-C2DC-3DAE-07CFB45EC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41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45047-7507-266E-97BE-C302D7BE4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25"/>
            <a:ext cx="12192000" cy="650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98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58B02E-C229-C2D2-112D-CE89D3305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05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>
            <a:extLst>
              <a:ext uri="{FF2B5EF4-FFF2-40B4-BE49-F238E27FC236}">
                <a16:creationId xmlns:a16="http://schemas.microsoft.com/office/drawing/2014/main" id="{56E9ED37-1CAF-D29A-07E6-E881E82F1854}"/>
              </a:ext>
            </a:extLst>
          </p:cNvPr>
          <p:cNvSpPr/>
          <p:nvPr/>
        </p:nvSpPr>
        <p:spPr>
          <a:xfrm>
            <a:off x="1240970" y="1129003"/>
            <a:ext cx="8948057" cy="305111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2"/>
              </a:rPr>
              <a:t>SQL PROJECT VIDEO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334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21A826-DAF6-10D0-16E1-962A50B44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2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90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884181-317C-262C-F715-9EF928C70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158750"/>
            <a:ext cx="11859208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7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83585F-1BC5-AB40-40C3-36BE8A552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0" y="130175"/>
            <a:ext cx="11924523" cy="659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E4640-D5D5-6AA2-0BF5-F9136B104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4" y="158750"/>
            <a:ext cx="11597952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3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32B7F-2E49-CFA2-864D-DB65C6C06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" y="158750"/>
            <a:ext cx="11803226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02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3B072-0ADC-4A0E-BEB6-EDD8221F1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75"/>
            <a:ext cx="12192000" cy="64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43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312</Words>
  <Application>Microsoft Office PowerPoint</Application>
  <PresentationFormat>Widescreen</PresentationFormat>
  <Paragraphs>51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Arial-BoldMT</vt:lpstr>
      <vt:lpstr>ArialMT</vt:lpstr>
      <vt:lpstr>Calibri</vt:lpstr>
      <vt:lpstr>Calibri Light</vt:lpstr>
      <vt:lpstr>Office Theme</vt:lpstr>
      <vt:lpstr>WALMART SALES ANALYSIS PROJECT Sales Performance Analysis of Walmart Stores Using Advanced MySQL Techniques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Shreyansh saw</dc:creator>
  <cp:lastModifiedBy>Shreyansh saw</cp:lastModifiedBy>
  <cp:revision>1</cp:revision>
  <dcterms:created xsi:type="dcterms:W3CDTF">2025-04-09T10:39:27Z</dcterms:created>
  <dcterms:modified xsi:type="dcterms:W3CDTF">2025-04-09T11:07:03Z</dcterms:modified>
</cp:coreProperties>
</file>